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1" autoAdjust="0"/>
    <p:restoredTop sz="94660"/>
  </p:normalViewPr>
  <p:slideViewPr>
    <p:cSldViewPr snapToGrid="0">
      <p:cViewPr varScale="1">
        <p:scale>
          <a:sx n="46" d="100"/>
          <a:sy n="46" d="100"/>
        </p:scale>
        <p:origin x="5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99" y="559380"/>
            <a:ext cx="8068867" cy="572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12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sz="3600" dirty="0" smtClean="0">
                <a:latin typeface="Britannic Bold" panose="020B0903060703020204" pitchFamily="34" charset="0"/>
              </a:rPr>
              <a:t>LECCIÓN </a:t>
            </a:r>
            <a:r>
              <a:rPr lang="es-CL" sz="3600" dirty="0" smtClean="0">
                <a:latin typeface="Britannic Bold" panose="020B0903060703020204" pitchFamily="34" charset="0"/>
              </a:rPr>
              <a:t>8</a:t>
            </a:r>
            <a:r>
              <a:rPr lang="es-CL" sz="3600" dirty="0" smtClean="0">
                <a:latin typeface="Britannic Bold" panose="020B0903060703020204" pitchFamily="34" charset="0"/>
              </a:rPr>
              <a:t/>
            </a:r>
            <a:br>
              <a:rPr lang="es-CL" sz="3600" dirty="0" smtClean="0">
                <a:latin typeface="Britannic Bold" panose="020B0903060703020204" pitchFamily="34" charset="0"/>
              </a:rPr>
            </a:br>
            <a:r>
              <a:rPr lang="es-CL" sz="3600" dirty="0" smtClean="0">
                <a:latin typeface="Britannic Bold" panose="020B0903060703020204" pitchFamily="34" charset="0"/>
              </a:rPr>
              <a:t>CÓMO ORAR</a:t>
            </a:r>
            <a:endParaRPr lang="es-CL" sz="3600" dirty="0">
              <a:latin typeface="Britannic Bold" panose="020B0903060703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s-CL" sz="3600" dirty="0" smtClean="0"/>
              <a:t>DISCIPULADO VIDA </a:t>
            </a:r>
            <a:r>
              <a:rPr lang="es-CL" sz="3600" dirty="0" smtClean="0"/>
              <a:t>ABUNDANTE</a:t>
            </a:r>
          </a:p>
          <a:p>
            <a:r>
              <a:rPr lang="es-CL" sz="3600" dirty="0" smtClean="0"/>
              <a:t>DICIPULADO IEC LA CISTERNA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784549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0709" y="849086"/>
            <a:ext cx="10620102" cy="5026782"/>
          </a:xfrm>
        </p:spPr>
        <p:txBody>
          <a:bodyPr>
            <a:normAutofit lnSpcReduction="100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CL" dirty="0" smtClean="0">
                <a:latin typeface="Arial Rounded MT Bold" panose="020F0704030504030204" pitchFamily="34" charset="0"/>
              </a:rPr>
              <a:t>El dibujo muestra la comunicación entre un niño y su padre.</a:t>
            </a:r>
          </a:p>
          <a:p>
            <a:pPr marL="457200" indent="-457200" algn="just">
              <a:buFont typeface="+mj-lt"/>
              <a:buAutoNum type="arabicPeriod"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s-CL" dirty="0" smtClean="0">
              <a:latin typeface="Arial Rounded MT Bold" panose="020F070403050403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s-CL" dirty="0" smtClean="0">
              <a:latin typeface="Arial Rounded MT Bold" panose="020F070403050403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s-CL" dirty="0" smtClean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¿En cual de los casos, A o B?</a:t>
            </a:r>
          </a:p>
          <a:p>
            <a:pPr marL="457200" indent="-457200" algn="just">
              <a:buAutoNum type="alphaLcParenR"/>
            </a:pPr>
            <a:r>
              <a:rPr lang="es-CL" dirty="0" smtClean="0">
                <a:latin typeface="Arial Rounded MT Bold" panose="020F0704030504030204" pitchFamily="34" charset="0"/>
              </a:rPr>
              <a:t>Habla el padre?            dibujo______</a:t>
            </a:r>
          </a:p>
          <a:p>
            <a:pPr marL="457200" indent="-457200" algn="just">
              <a:buAutoNum type="alphaLcParenR"/>
            </a:pPr>
            <a:r>
              <a:rPr lang="es-CL" dirty="0" smtClean="0">
                <a:latin typeface="Arial Rounded MT Bold" panose="020F0704030504030204" pitchFamily="34" charset="0"/>
              </a:rPr>
              <a:t>Habla el hijo?                 dibujo______</a:t>
            </a:r>
          </a:p>
          <a:p>
            <a:pPr marL="457200" indent="-457200" algn="just">
              <a:buAutoNum type="alphaLcParenR"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 algn="just">
              <a:buAutoNum type="alphaLcParenR"/>
            </a:pPr>
            <a:endParaRPr lang="es-CL" dirty="0" smtClean="0">
              <a:latin typeface="Arial Rounded MT Bold" panose="020F0704030504030204" pitchFamily="34" charset="0"/>
            </a:endParaRPr>
          </a:p>
          <a:p>
            <a:pPr marL="457200" indent="-457200" algn="just">
              <a:buAutoNum type="alphaLcParenR"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 algn="just">
              <a:buAutoNum type="alphaLcParenR"/>
            </a:pPr>
            <a:endParaRPr lang="es-CL" dirty="0" smtClean="0">
              <a:latin typeface="Arial Rounded MT Bold" panose="020F0704030504030204" pitchFamily="34" charset="0"/>
            </a:endParaRPr>
          </a:p>
          <a:p>
            <a:pPr marL="457200" indent="-457200" algn="just">
              <a:buAutoNum type="alphaLcParenR"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 algn="just">
              <a:buAutoNum type="alphaLcParenR"/>
            </a:pPr>
            <a:endParaRPr lang="es-CL" dirty="0" smtClean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s-CL" dirty="0"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721" y="1342416"/>
            <a:ext cx="10172973" cy="288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85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5211" y="809897"/>
            <a:ext cx="10384972" cy="5065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2. De la misma forma usted, como hijo de Dios, puede disfrutar la comunión con su Padre celestial.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¿Cuáles son estas dos formas de tener comunión con Dios?</a:t>
            </a:r>
          </a:p>
          <a:p>
            <a:pPr marL="457200" indent="-457200">
              <a:buAutoNum type="alphaLcParenR"/>
            </a:pPr>
            <a:r>
              <a:rPr lang="es-CL" dirty="0" smtClean="0">
                <a:latin typeface="Arial Rounded MT Bold" panose="020F0704030504030204" pitchFamily="34" charset="0"/>
              </a:rPr>
              <a:t>Yo, como hijo de Dios debo h____  con mi Padre.</a:t>
            </a:r>
          </a:p>
          <a:p>
            <a:pPr marL="457200" indent="-457200">
              <a:buAutoNum type="alphaLcParenR"/>
            </a:pPr>
            <a:r>
              <a:rPr lang="es-CL" dirty="0" smtClean="0">
                <a:latin typeface="Arial Rounded MT Bold" panose="020F0704030504030204" pitchFamily="34" charset="0"/>
              </a:rPr>
              <a:t>Dios, como mi Padre celestial, me h____ a mí, porque soy su h____.</a:t>
            </a:r>
          </a:p>
          <a:p>
            <a:pPr marL="0" indent="0">
              <a:buNone/>
            </a:pPr>
            <a:endParaRPr lang="es-CL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3. Dios nos habla de distintas manera pero la principal es por medio de la Biblia, la Palabra de Dios. Cuando un hijo de Dios quiere estar seguro de o que dice el Padre celestial, ¿qué libro de leer?</a:t>
            </a:r>
          </a:p>
        </p:txBody>
      </p:sp>
    </p:spTree>
    <p:extLst>
      <p:ext uri="{BB962C8B-B14F-4D97-AF65-F5344CB8AC3E}">
        <p14:creationId xmlns:p14="http://schemas.microsoft.com/office/powerpoint/2010/main" val="117229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875211"/>
            <a:ext cx="10411097" cy="50006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L" smtClean="0">
                <a:latin typeface="Arial Rounded MT Bold" panose="020F0704030504030204" pitchFamily="34" charset="0"/>
              </a:rPr>
              <a:t>4. Pero también el hijo debe hablar con su Padre. La Biblia llama a esto </a:t>
            </a:r>
            <a:r>
              <a:rPr lang="es-CL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oración.</a:t>
            </a:r>
          </a:p>
          <a:p>
            <a:pPr marL="0" indent="0">
              <a:buNone/>
            </a:pPr>
            <a:r>
              <a:rPr lang="es-CL" smtClean="0">
                <a:latin typeface="Arial Rounded MT Bold" panose="020F0704030504030204" pitchFamily="34" charset="0"/>
              </a:rPr>
              <a:t>En la oración, ¿quién habla, usted o su Padre celestial?         _________</a:t>
            </a:r>
          </a:p>
          <a:p>
            <a:pPr marL="0" indent="0">
              <a:buNone/>
            </a:pPr>
            <a:endParaRPr lang="es-CL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smtClean="0">
                <a:latin typeface="Arial Rounded MT Bold" panose="020F0704030504030204" pitchFamily="34" charset="0"/>
              </a:rPr>
              <a:t>5. a) ¿Qué libro debe leer para que su Padre le hable?    ____________</a:t>
            </a:r>
          </a:p>
          <a:p>
            <a:pPr marL="0" indent="0">
              <a:buNone/>
            </a:pPr>
            <a:r>
              <a:rPr lang="es-CL" smtClean="0">
                <a:latin typeface="Arial Rounded MT Bold" panose="020F0704030504030204" pitchFamily="34" charset="0"/>
              </a:rPr>
              <a:t>     b) ¿Cuál es la palabra bíblica que significa</a:t>
            </a:r>
          </a:p>
          <a:p>
            <a:pPr marL="0" indent="0">
              <a:buNone/>
            </a:pPr>
            <a:r>
              <a:rPr lang="es-CL" smtClean="0">
                <a:latin typeface="Arial Rounded MT Bold" panose="020F0704030504030204" pitchFamily="34" charset="0"/>
              </a:rPr>
              <a:t>             hablar con Dios, su Padre celestial?                 _____________</a:t>
            </a:r>
          </a:p>
          <a:p>
            <a:pPr marL="0" indent="0">
              <a:buNone/>
            </a:pPr>
            <a:r>
              <a:rPr lang="es-CL" smtClean="0">
                <a:latin typeface="Arial Rounded MT Bold" panose="020F0704030504030204" pitchFamily="34" charset="0"/>
              </a:rPr>
              <a:t>6. Orar es </a:t>
            </a:r>
            <a:r>
              <a:rPr lang="es-CL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conversar </a:t>
            </a:r>
            <a:r>
              <a:rPr lang="es-CL" smtClean="0">
                <a:latin typeface="Arial Rounded MT Bold" panose="020F0704030504030204" pitchFamily="34" charset="0"/>
              </a:rPr>
              <a:t>con Dios.</a:t>
            </a:r>
          </a:p>
          <a:p>
            <a:pPr marL="0" indent="0">
              <a:buNone/>
            </a:pPr>
            <a:r>
              <a:rPr lang="es-CL" smtClean="0">
                <a:latin typeface="Arial Rounded MT Bold" panose="020F0704030504030204" pitchFamily="34" charset="0"/>
              </a:rPr>
              <a:t>     Es hablar con él, con confianza y libertad, porque usted ahora es</a:t>
            </a:r>
          </a:p>
          <a:p>
            <a:pPr marL="0" indent="0">
              <a:buNone/>
            </a:pPr>
            <a:r>
              <a:rPr lang="es-CL" smtClean="0">
                <a:latin typeface="Arial Rounded MT Bold" panose="020F0704030504030204" pitchFamily="34" charset="0"/>
              </a:rPr>
              <a:t>un </a:t>
            </a:r>
            <a:r>
              <a:rPr lang="es-CL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Hijo de Dios, </a:t>
            </a:r>
            <a:r>
              <a:rPr lang="es-CL" smtClean="0">
                <a:latin typeface="Arial Rounded MT Bold" panose="020F0704030504030204" pitchFamily="34" charset="0"/>
              </a:rPr>
              <a:t>y cualquier hijo debe saber conversar en forma natural y franca con su ___________.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610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24890" y="1143000"/>
            <a:ext cx="9430789" cy="4732868"/>
          </a:xfrm>
        </p:spPr>
        <p:txBody>
          <a:bodyPr/>
          <a:lstStyle/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7. ¿Qu</a:t>
            </a:r>
            <a:r>
              <a:rPr lang="es-CL" dirty="0">
                <a:latin typeface="Arial Rounded MT Bold" panose="020F0704030504030204" pitchFamily="34" charset="0"/>
              </a:rPr>
              <a:t>é</a:t>
            </a:r>
            <a:r>
              <a:rPr lang="es-CL" dirty="0" smtClean="0">
                <a:latin typeface="Arial Rounded MT Bold" panose="020F0704030504030204" pitchFamily="34" charset="0"/>
              </a:rPr>
              <a:t> disposición debe tener usted cuando conversa con su Padre celestial? (marque más de uno)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a. Confianza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>
                <a:latin typeface="Arial Rounded MT Bold" panose="020F0704030504030204" pitchFamily="34" charset="0"/>
              </a:rPr>
              <a:t> b. Odio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>
                <a:latin typeface="Arial Rounded MT Bold" panose="020F0704030504030204" pitchFamily="34" charset="0"/>
              </a:rPr>
              <a:t> c</a:t>
            </a:r>
            <a:r>
              <a:rPr lang="es-CL" dirty="0" smtClean="0">
                <a:latin typeface="Arial Rounded MT Bold" panose="020F0704030504030204" pitchFamily="34" charset="0"/>
              </a:rPr>
              <a:t>. Duda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d. Franqueza.</a:t>
            </a:r>
          </a:p>
        </p:txBody>
      </p:sp>
    </p:spTree>
    <p:extLst>
      <p:ext uri="{BB962C8B-B14F-4D97-AF65-F5344CB8AC3E}">
        <p14:creationId xmlns:p14="http://schemas.microsoft.com/office/powerpoint/2010/main" val="1125113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18903" y="862149"/>
            <a:ext cx="10123714" cy="50137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8. En una familia feliz, </a:t>
            </a:r>
            <a:r>
              <a:rPr lang="es-C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todo</a:t>
            </a:r>
            <a:r>
              <a:rPr lang="es-CL" dirty="0">
                <a:latin typeface="Arial Rounded MT Bold" panose="020F0704030504030204" pitchFamily="34" charset="0"/>
              </a:rPr>
              <a:t> lo que le interesa al niño lo comparte con su padre, confiado en que a éste le interesa también.  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¿De qué asuntos podemos tratar en nuestra conversación con nuestro Padre celestial</a:t>
            </a:r>
            <a:r>
              <a:rPr lang="es-CL" dirty="0" smtClean="0">
                <a:latin typeface="Arial Rounded MT Bold" panose="020F0704030504030204" pitchFamily="34" charset="0"/>
              </a:rPr>
              <a:t>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>
                <a:latin typeface="Arial Rounded MT Bold" panose="020F0704030504030204" pitchFamily="34" charset="0"/>
              </a:rPr>
              <a:t> a. Todos los aspectos de nuestra vida, hasta los más pequeños.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b. Asuntos de gran importancia y nada más.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c. Sólo las materiales de la iglesia y no los muchos otros aspectos que nuestro Padre quiere compartir con nosotros.</a:t>
            </a:r>
            <a:endParaRPr lang="es-CL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9. La Biblia dice: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   </a:t>
            </a:r>
            <a:r>
              <a:rPr lang="es-CL" i="1" dirty="0" smtClean="0">
                <a:latin typeface="Arial Rounded MT Bold" panose="020F0704030504030204" pitchFamily="34" charset="0"/>
              </a:rPr>
              <a:t>“Orad sin cesar”  (1 Tesalonicenses  5:17)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Aprenda estas palabras de memoria, con su cita.</a:t>
            </a:r>
            <a:endParaRPr lang="es-CL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69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6582" y="875211"/>
            <a:ext cx="10577945" cy="5151516"/>
          </a:xfrm>
        </p:spPr>
        <p:txBody>
          <a:bodyPr/>
          <a:lstStyle/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10. “Orad sin cesar” 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no</a:t>
            </a:r>
            <a:r>
              <a:rPr lang="es-CL" dirty="0" smtClean="0">
                <a:latin typeface="Arial Rounded MT Bold" panose="020F0704030504030204" pitchFamily="34" charset="0"/>
              </a:rPr>
              <a:t> quiere decir pasar todo el día orando en vez de trabajar,  sino tener un espíritu de oración, aprovechando cualquier momento oportuno para conversar con el Señor. Usted puede orar: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a. en cualquier momento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b. sólo en el templo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c. sólo de rodillas en su cuarto privado.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11. Podemos orar a Dios en cualquier momento. Pero es importante también apartar un tiempo especial cada día para orar y leer un trozo de la Biblia. ¿Cuántas veces al día podemos disponer de un momento para leer la Biblia y orar?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Por lo menos ________________</a:t>
            </a:r>
            <a:endParaRPr lang="es-CL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434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7364" y="768927"/>
            <a:ext cx="10619509" cy="5278582"/>
          </a:xfrm>
        </p:spPr>
        <p:txBody>
          <a:bodyPr/>
          <a:lstStyle/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12. En ese momento especial tratamos de olvidarnos de otras cosas, para dedicar toda nuestra atención a nuestro _________ celestial.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443" y="2026227"/>
            <a:ext cx="10449350" cy="27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17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0491" y="644236"/>
            <a:ext cx="10785764" cy="5527964"/>
          </a:xfrm>
        </p:spPr>
        <p:txBody>
          <a:bodyPr/>
          <a:lstStyle/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13. Jesús dijo: </a:t>
            </a:r>
          </a:p>
          <a:p>
            <a:pPr marL="0" indent="0">
              <a:buNone/>
            </a:pPr>
            <a:r>
              <a:rPr lang="es-CL" i="1" dirty="0" smtClean="0">
                <a:latin typeface="Arial Rounded MT Bold" panose="020F0704030504030204" pitchFamily="34" charset="0"/>
              </a:rPr>
              <a:t>“.. Vuestro Padre que está en los cielos dará buenas cosas a los que le pidan”     (Mateo 7:11)</a:t>
            </a:r>
          </a:p>
          <a:p>
            <a:pPr marL="457200" indent="-457200">
              <a:buAutoNum type="alphaLcParenR"/>
            </a:pPr>
            <a:r>
              <a:rPr lang="es-CL" dirty="0" smtClean="0">
                <a:latin typeface="Arial Rounded MT Bold" panose="020F0704030504030204" pitchFamily="34" charset="0"/>
              </a:rPr>
              <a:t>¿Qué tipo de cosas quiere darnos Dios?      Cosas ___________</a:t>
            </a:r>
          </a:p>
          <a:p>
            <a:pPr marL="457200" indent="-457200"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¿A quienes dará estas cosas buenas?         A quienes _________</a:t>
            </a:r>
          </a:p>
          <a:p>
            <a:pPr marL="457200" indent="-457200"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¿Qué debemos hacer, entonces, para</a:t>
            </a:r>
          </a:p>
          <a:p>
            <a:pPr marL="457200" indent="-457200">
              <a:buAutoNum type="alphaLcParenR"/>
            </a:pPr>
            <a:r>
              <a:rPr lang="es-CL" dirty="0" smtClean="0">
                <a:latin typeface="Arial Rounded MT Bold" panose="020F0704030504030204" pitchFamily="34" charset="0"/>
              </a:rPr>
              <a:t>Recibir las cosas buenas de Dios</a:t>
            </a:r>
            <a:r>
              <a:rPr lang="es-CL" dirty="0" smtClean="0">
                <a:latin typeface="Arial Rounded MT Bold" panose="020F0704030504030204" pitchFamily="34" charset="0"/>
              </a:rPr>
              <a:t>?                   _________________</a:t>
            </a:r>
          </a:p>
          <a:p>
            <a:pPr marL="0" indent="0">
              <a:buNone/>
            </a:pPr>
            <a:endParaRPr lang="es-CL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14. Dios nos manda pedir, debemos pedir por nosotros mismos y por nuestras familias, y también, por las necesidades de o______ personas.</a:t>
            </a:r>
            <a:endParaRPr lang="es-CL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680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0490" y="810491"/>
            <a:ext cx="10619509" cy="5320145"/>
          </a:xfrm>
        </p:spPr>
        <p:txBody>
          <a:bodyPr/>
          <a:lstStyle/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15. En el dibujo, la persona está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P__________ por otro.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16. Orar es hablar con Dios, y hay diferentes formas de hacerlo.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¿Cuál es la manera de orar cuando conversamos con nuestro Padre celestial sobre lo que necesitamos? P_____________.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17. ¿Cuántas veces debemos disponer de un tiempo especial para orar y leer la Biblia? Por lo menos _________________________.</a:t>
            </a:r>
            <a:endParaRPr lang="es-CL" dirty="0"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6771" y="623454"/>
            <a:ext cx="3255601" cy="216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68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8927" y="748145"/>
            <a:ext cx="10577946" cy="52785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La segunda forma de orar es: alabar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18. A veces toda nuestra oración consiste nada más que en pedir, y pareciera que sólo queremos recibir y no dar a Dios.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¿Es bueno recibir y nunca dar? _________.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19. Recibimos de Dios nuestra salvación y muchas bendiciones en la vida diaria. De los siguientes ejemplos ¿qué debemos dar a Dios? (marque más de uno)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a. Agradecimiento sincero.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b. Pensamientos nada más, de vez en cuando.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c. Alabanza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d. Himnos cantados sin concentrar nuestra mente en Dios.</a:t>
            </a:r>
            <a:endParaRPr lang="es-CL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24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7364" y="893617"/>
            <a:ext cx="10640291" cy="5174673"/>
          </a:xfrm>
        </p:spPr>
        <p:txBody>
          <a:bodyPr/>
          <a:lstStyle/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20. En los momentos dedicados a la oración, en nuestro tiempo libre, y siempre, debemos ofrecer a nuestro Señor alabanza y agradecimiento.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Lo al_____ por lo que él es, por su grandeza, su amor y su fidelidad. Le damos g_________ por todas las cosas que él no ha __________.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21. La persona del dibujo está a___________ a Dios.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065" y="3088914"/>
            <a:ext cx="6521489" cy="229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92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1272" y="789709"/>
            <a:ext cx="10577945" cy="5299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22. La Biblia dice:</a:t>
            </a:r>
          </a:p>
          <a:p>
            <a:pPr marL="0" indent="0">
              <a:buNone/>
            </a:pPr>
            <a:r>
              <a:rPr lang="es-CL" i="1" dirty="0" smtClean="0">
                <a:latin typeface="Arial Rounded MT Bold" panose="020F0704030504030204" pitchFamily="34" charset="0"/>
              </a:rPr>
              <a:t>“…ofrezcamos siempre a Dios, por medio de él, sacrificio de alabanza, es decir, fruto de labios que confiesan su nombre”  (Hebreos 13:15)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a) Según este versículo, ¿cuándo debemos alabar a Dios?  _________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b) A veces os cuesta alabar a Dios: según lo que dice el </a:t>
            </a:r>
            <a:r>
              <a:rPr lang="es-CL" dirty="0" err="1" smtClean="0">
                <a:latin typeface="Arial Rounded MT Bold" panose="020F0704030504030204" pitchFamily="34" charset="0"/>
              </a:rPr>
              <a:t>vérsiculo</a:t>
            </a:r>
            <a:r>
              <a:rPr lang="es-CL" dirty="0" smtClean="0">
                <a:latin typeface="Arial Rounded MT Bold" panose="020F0704030504030204" pitchFamily="34" charset="0"/>
              </a:rPr>
              <a:t>, es un </a:t>
            </a:r>
            <a:r>
              <a:rPr lang="es-CL" dirty="0" err="1" smtClean="0">
                <a:latin typeface="Arial Rounded MT Bold" panose="020F0704030504030204" pitchFamily="34" charset="0"/>
              </a:rPr>
              <a:t>sa</a:t>
            </a:r>
            <a:r>
              <a:rPr lang="es-CL" dirty="0" smtClean="0">
                <a:latin typeface="Arial Rounded MT Bold" panose="020F0704030504030204" pitchFamily="34" charset="0"/>
              </a:rPr>
              <a:t>___________.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23. ¿Qué debemos ofrecer a Dios con gratitud por su amor?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El sacrificio de la ______________.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24. ¿Cuáles son las dos formas de orar que ya hemos estudiado?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___________________  y  ______________.</a:t>
            </a:r>
            <a:endParaRPr lang="es-CL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820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9709" y="789709"/>
            <a:ext cx="10557164" cy="53201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La tercera forma de orar es: confesar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25. La Biblia dice: 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“</a:t>
            </a:r>
            <a:r>
              <a:rPr lang="es-CL" i="1" dirty="0" smtClean="0">
                <a:latin typeface="Arial Rounded MT Bold" panose="020F0704030504030204" pitchFamily="34" charset="0"/>
              </a:rPr>
              <a:t>Si  confesamos nuestros pecados, él es fiel y justo para perdonar nuestros pecados</a:t>
            </a:r>
            <a:r>
              <a:rPr lang="es-CL" dirty="0" smtClean="0">
                <a:latin typeface="Arial Rounded MT Bold" panose="020F0704030504030204" pitchFamily="34" charset="0"/>
              </a:rPr>
              <a:t>”   (1 Juan 1:9)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Según este vers</a:t>
            </a:r>
            <a:r>
              <a:rPr lang="es-CL" dirty="0" smtClean="0">
                <a:latin typeface="Arial Rounded MT Bold" panose="020F0704030504030204" pitchFamily="34" charset="0"/>
              </a:rPr>
              <a:t>ículo,  ¿qué debemos hacer cuando hemos pecado?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_____________________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26. La persona del dibujo está ______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s</a:t>
            </a:r>
            <a:r>
              <a:rPr lang="es-CL" dirty="0" smtClean="0">
                <a:latin typeface="Arial Rounded MT Bold" panose="020F0704030504030204" pitchFamily="34" charset="0"/>
              </a:rPr>
              <a:t>u pecado a Dios.</a:t>
            </a:r>
            <a:endParaRPr lang="es-CL" dirty="0" smtClean="0"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996" y="3449782"/>
            <a:ext cx="4695578" cy="243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57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6582" y="727363"/>
            <a:ext cx="10702636" cy="53824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27. ¿Qué debemos hacer cuando pecamos?            _____________ a Dios.</a:t>
            </a:r>
          </a:p>
          <a:p>
            <a:pPr marL="0" indent="0" algn="just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28. a) Vuelva a leer el versículo citado en el número 25.</a:t>
            </a:r>
          </a:p>
          <a:p>
            <a:pPr marL="0" indent="0" algn="just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¿Qué hace Dios cuando confesamos nuestro pecado? Nos _________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      b) ¿Qué hizo Cristo para conseguir el perdón de nuestros pecados?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dirty="0" smtClean="0">
                <a:latin typeface="Arial Rounded MT Bold" panose="020F0704030504030204" pitchFamily="34" charset="0"/>
              </a:rPr>
              <a:t> M___________ en la ___________.</a:t>
            </a:r>
          </a:p>
          <a:p>
            <a:pPr marL="0" indent="0" algn="just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29.  En los dibujos observamos tres formas de orar. Llene cada espacio con la palabra apropiada:</a:t>
            </a:r>
            <a:endParaRPr lang="es-CL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478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6513" y="1517073"/>
            <a:ext cx="10563938" cy="295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92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48145" y="852055"/>
            <a:ext cx="10577946" cy="51954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30. Escriba en la líneas guía las tres formas de orar que hemos estudiado: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______________            ______________________     __________________</a:t>
            </a:r>
          </a:p>
          <a:p>
            <a:pPr marL="0" indent="0">
              <a:buNone/>
            </a:pPr>
            <a:r>
              <a:rPr lang="es-CL" dirty="0" smtClean="0">
                <a:latin typeface="Arial Rounded MT Bold" panose="020F0704030504030204" pitchFamily="34" charset="0"/>
              </a:rPr>
              <a:t>31. Repase el versículo que aprendimos de </a:t>
            </a:r>
            <a:r>
              <a:rPr lang="es-CL" dirty="0" err="1" smtClean="0">
                <a:latin typeface="Arial Rounded MT Bold" panose="020F0704030504030204" pitchFamily="34" charset="0"/>
              </a:rPr>
              <a:t>momoria</a:t>
            </a:r>
            <a:r>
              <a:rPr lang="es-CL" dirty="0" smtClean="0">
                <a:latin typeface="Arial Rounded MT Bold" panose="020F0704030504030204" pitchFamily="34" charset="0"/>
              </a:rPr>
              <a:t> en esta lección, con su cita. Lo ubicará en el número 9.</a:t>
            </a:r>
            <a:endParaRPr lang="es-CL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9855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344</TotalTime>
  <Words>1200</Words>
  <Application>Microsoft Office PowerPoint</Application>
  <PresentationFormat>Panorámica</PresentationFormat>
  <Paragraphs>104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Arial Rounded MT Bold</vt:lpstr>
      <vt:lpstr>Britannic Bold</vt:lpstr>
      <vt:lpstr>Garamond</vt:lpstr>
      <vt:lpstr>Wingdings</vt:lpstr>
      <vt:lpstr>Orgánico</vt:lpstr>
      <vt:lpstr>Presentación de PowerPoint</vt:lpstr>
      <vt:lpstr>LECCIÓN 8 CÓMO ORAR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LECCIÓN 6 LLENOS DEL ESPIRITU SANTO</dc:title>
  <dc:creator>Windows User</dc:creator>
  <cp:lastModifiedBy>Windows User</cp:lastModifiedBy>
  <cp:revision>44</cp:revision>
  <dcterms:created xsi:type="dcterms:W3CDTF">2020-05-08T00:50:31Z</dcterms:created>
  <dcterms:modified xsi:type="dcterms:W3CDTF">2020-06-05T21:44:10Z</dcterms:modified>
</cp:coreProperties>
</file>