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1" autoAdjust="0"/>
    <p:restoredTop sz="94660"/>
  </p:normalViewPr>
  <p:slideViewPr>
    <p:cSldViewPr snapToGrid="0">
      <p:cViewPr>
        <p:scale>
          <a:sx n="75" d="100"/>
          <a:sy n="75" d="100"/>
        </p:scale>
        <p:origin x="330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sz="3600" dirty="0">
                <a:latin typeface="Britannic Bold" panose="020B0903060703020204" pitchFamily="34" charset="0"/>
              </a:rPr>
              <a:t>LECCIÓN 11</a:t>
            </a:r>
            <a:br>
              <a:rPr lang="es-CL" sz="3600" dirty="0">
                <a:latin typeface="Britannic Bold" panose="020B0903060703020204" pitchFamily="34" charset="0"/>
              </a:rPr>
            </a:br>
            <a:r>
              <a:rPr lang="es-CL" sz="3600" dirty="0">
                <a:latin typeface="Britannic Bold" panose="020B0903060703020204" pitchFamily="34" charset="0"/>
              </a:rPr>
              <a:t>CÓMO VENCER AL MUNDO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3600" dirty="0"/>
              <a:t>DISCIPULADO VIDA ABUNDANTE</a:t>
            </a:r>
          </a:p>
        </p:txBody>
      </p:sp>
    </p:spTree>
    <p:extLst>
      <p:ext uri="{BB962C8B-B14F-4D97-AF65-F5344CB8AC3E}">
        <p14:creationId xmlns:p14="http://schemas.microsoft.com/office/powerpoint/2010/main" val="784549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0709" y="849086"/>
            <a:ext cx="10620102" cy="502678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CL" sz="2600" b="1" dirty="0">
                <a:latin typeface="Arial Rounded MT Bold" panose="020F0704030504030204" pitchFamily="34" charset="0"/>
              </a:rPr>
              <a:t>EI tercer enemigo del cristiano es …el mundo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CL" dirty="0">
                <a:latin typeface="Arial Rounded MT Bold" panose="020F0704030504030204" pitchFamily="34" charset="0"/>
              </a:rPr>
              <a:t>Cristo dijo acerca de sus discípulos:</a:t>
            </a:r>
          </a:p>
          <a:p>
            <a:pPr marL="0" indent="0" algn="just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 ... no son del mundo, como tampoco yo soy del mundo. " (Juan 17: 14.)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La palabra </a:t>
            </a:r>
            <a:r>
              <a:rPr lang="es-CL" b="1" dirty="0">
                <a:latin typeface="Arial Rounded MT Bold" panose="020F0704030504030204" pitchFamily="34" charset="0"/>
              </a:rPr>
              <a:t>mundo</a:t>
            </a:r>
            <a:r>
              <a:rPr lang="es-CL" dirty="0">
                <a:latin typeface="Arial Rounded MT Bold" panose="020F0704030504030204" pitchFamily="34" charset="0"/>
              </a:rPr>
              <a:t> no se refiere aquí al </a:t>
            </a:r>
            <a:r>
              <a:rPr lang="es-CL" b="1" dirty="0">
                <a:latin typeface="Arial Rounded MT Bold" panose="020F0704030504030204" pitchFamily="34" charset="0"/>
              </a:rPr>
              <a:t>mundo en que vivimos</a:t>
            </a:r>
            <a:r>
              <a:rPr lang="es-CL" dirty="0">
                <a:latin typeface="Arial Rounded MT Bold" panose="020F0704030504030204" pitchFamily="34" charset="0"/>
              </a:rPr>
              <a:t>, con su belleza, sus montañas, sus ríos y animales, sino a lo que esta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en contra </a:t>
            </a:r>
            <a:r>
              <a:rPr lang="es-CL" dirty="0">
                <a:latin typeface="Arial Rounded MT Bold" panose="020F0704030504030204" pitchFamily="34" charset="0"/>
              </a:rPr>
              <a:t>de Dios, como: la avaricia ,el odio, el egoísmo, el orgullo, el mal carácter, etc.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¿Que quiere decir aquí la palabra "mundo"?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Lo que esta en c_______ de _______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 ¿Quienes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no</a:t>
            </a:r>
            <a:r>
              <a:rPr lang="es-CL" dirty="0">
                <a:latin typeface="Arial Rounded MT Bold" panose="020F0704030504030204" pitchFamily="34" charset="0"/>
              </a:rPr>
              <a:t> son del mundo?</a:t>
            </a:r>
          </a:p>
          <a:p>
            <a:pPr marL="457200" indent="-457200" algn="just">
              <a:buFont typeface="+mj-lt"/>
              <a:buAutoNum type="alphaLcParenR" startAt="2"/>
            </a:pPr>
            <a:r>
              <a:rPr lang="es-CL" dirty="0">
                <a:latin typeface="Arial Rounded MT Bold" panose="020F0704030504030204" pitchFamily="34" charset="0"/>
              </a:rPr>
              <a:t>Todos los hijos de __________.</a:t>
            </a:r>
          </a:p>
        </p:txBody>
      </p:sp>
    </p:spTree>
    <p:extLst>
      <p:ext uri="{BB962C8B-B14F-4D97-AF65-F5344CB8AC3E}">
        <p14:creationId xmlns:p14="http://schemas.microsoft.com/office/powerpoint/2010/main" val="288638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5211" y="809897"/>
            <a:ext cx="10384972" cy="506597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s-CL" dirty="0">
                <a:latin typeface="Arial Rounded MT Bold" panose="020F0704030504030204" pitchFamily="34" charset="0"/>
              </a:rPr>
              <a:t>Cuando Cristo dijo que no somos del mundo, se </a:t>
            </a:r>
            <a:r>
              <a:rPr lang="es-CL" dirty="0" err="1">
                <a:latin typeface="Arial Rounded MT Bold" panose="020F0704030504030204" pitchFamily="34" charset="0"/>
              </a:rPr>
              <a:t>referia</a:t>
            </a:r>
            <a:r>
              <a:rPr lang="es-CL" dirty="0">
                <a:latin typeface="Arial Rounded MT Bold" panose="020F0704030504030204" pitchFamily="34" charset="0"/>
              </a:rPr>
              <a:t> al mundo que esta en contra de Dios y sus hijos.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La Biblia dice: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 ... el mundo entero esta bajo el maligno (diablo}." </a:t>
            </a:r>
          </a:p>
          <a:p>
            <a:pPr marL="0" indent="0" algn="r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 Juan 5:19.)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¿Quien gobierna en este mundo?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Usted.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El presidente.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Satanás.</a:t>
            </a:r>
          </a:p>
          <a:p>
            <a:pPr marL="457200" indent="-457200">
              <a:buFont typeface="+mj-lt"/>
              <a:buAutoNum type="alphaLcParenR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72294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875211"/>
            <a:ext cx="10411097" cy="5000657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s-CL" dirty="0">
                <a:latin typeface="Arial Rounded MT Bold" panose="020F0704030504030204" pitchFamily="34" charset="0"/>
              </a:rPr>
              <a:t>La Biblia dice </a:t>
            </a:r>
            <a:r>
              <a:rPr lang="es-CL" dirty="0" err="1">
                <a:latin typeface="Arial Rounded MT Bold" panose="020F0704030504030204" pitchFamily="34" charset="0"/>
              </a:rPr>
              <a:t>tambien</a:t>
            </a:r>
            <a:r>
              <a:rPr lang="es-CL" dirty="0">
                <a:latin typeface="Arial Rounded MT Bold" panose="020F0704030504030204" pitchFamily="34" charset="0"/>
              </a:rPr>
              <a:t>: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"No </a:t>
            </a:r>
            <a:r>
              <a:rPr lang="es-C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ameis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al mundo, ni las cosas que </a:t>
            </a:r>
            <a:r>
              <a:rPr lang="es-C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estan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en el mundo ... " (1 Juan 2: 15.)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Es cierto que los hijos de Dios siguen viviendo en el mundo. Sin embargo, la Biblia dice que un hijo de Dios no debe amar al m________ , o sea lo que en esta tierra esta en c_________ de _______.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s-CL" dirty="0">
                <a:latin typeface="Arial Rounded MT Bold" panose="020F0704030504030204" pitchFamily="34" charset="0"/>
              </a:rPr>
              <a:t> Aprenda de memoria estas palabras, con su cita: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"No améis al mundo, ni las cosas que están en el mundo ... " </a:t>
            </a:r>
          </a:p>
          <a:p>
            <a:pPr marL="0" indent="0" algn="r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 Juan 2: 15.)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es-CL" dirty="0">
                <a:latin typeface="Arial Rounded MT Bold" panose="020F0704030504030204" pitchFamily="34" charset="0"/>
              </a:rPr>
              <a:t>.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¿Quienes no son del mundo?                     Todos los h________ de ________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¿Quien gobierna en este mundo?                    S _________</a:t>
            </a:r>
          </a:p>
        </p:txBody>
      </p:sp>
    </p:spTree>
    <p:extLst>
      <p:ext uri="{BB962C8B-B14F-4D97-AF65-F5344CB8AC3E}">
        <p14:creationId xmlns:p14="http://schemas.microsoft.com/office/powerpoint/2010/main" val="833610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6834" y="718457"/>
            <a:ext cx="10358846" cy="515741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s-CL" dirty="0">
                <a:latin typeface="Arial Rounded MT Bold" panose="020F0704030504030204" pitchFamily="34" charset="0"/>
              </a:rPr>
              <a:t> Los que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no</a:t>
            </a:r>
            <a:r>
              <a:rPr lang="es-CL" dirty="0">
                <a:latin typeface="Arial Rounded MT Bold" panose="020F0704030504030204" pitchFamily="34" charset="0"/>
              </a:rPr>
              <a:t> son hijos de Dios están bajo el dominio de S _______ y sujetos a las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actitudes y manera de vivir de este m _________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s-CL" dirty="0">
                <a:latin typeface="Arial Rounded MT Bold" panose="020F0704030504030204" pitchFamily="34" charset="0"/>
              </a:rPr>
              <a:t>Si este mundo esta dominado por Satanás, los que son del mundo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¿estarán a favor o en contra de los hijos de Dios?</a:t>
            </a:r>
            <a:r>
              <a:rPr lang="es-CL" dirty="0">
                <a:latin typeface="Arial Rounded MT Bold" panose="020F0704030504030204" pitchFamily="34" charset="0"/>
              </a:rPr>
              <a:t> ___ _______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s-CL" dirty="0">
                <a:latin typeface="Arial Rounded MT Bold" panose="020F0704030504030204" pitchFamily="34" charset="0"/>
              </a:rPr>
              <a:t>Cristo mismo dijo: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"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... el mundo los aborreci6, porque no son del mundo, como tampoco yo soy del mundo." (Juan 17:14.)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Es por esto, que algunos seguramente nos criticaran y nos perseguirán por nuestra fe en Jesús. Estos pueden ser aun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nuestros propios familiares</a:t>
            </a:r>
            <a:r>
              <a:rPr lang="es-CL" dirty="0">
                <a:latin typeface="Arial Rounded MT Bold" panose="020F0704030504030204" pitchFamily="34" charset="0"/>
              </a:rPr>
              <a:t>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¿Que trato desagradable debemos esperar de algunos que son del mundo?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a. Alabanza.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b. Persecución.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c. Amor.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2511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18903" y="862149"/>
            <a:ext cx="10123714" cy="501371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es-CL" dirty="0">
                <a:latin typeface="Arial Rounded MT Bold" panose="020F0704030504030204" pitchFamily="34" charset="0"/>
              </a:rPr>
              <a:t>La persecución puede hacerse por medio de palabras y acciones aparentemente triviales, y no solamente por encarcelar y matar. ¿Cuales de los dibujos a continuación son ejemplos de persecución?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(Marque mas de uno.)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                                                                     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8894CD-3493-4443-932E-3375C646C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10" y="2407883"/>
            <a:ext cx="10375900" cy="336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69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6582" y="875211"/>
            <a:ext cx="10577945" cy="5151516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10"/>
            </a:pPr>
            <a:r>
              <a:rPr lang="es-CL" dirty="0">
                <a:latin typeface="Arial Rounded MT Bold" panose="020F0704030504030204" pitchFamily="34" charset="0"/>
              </a:rPr>
              <a:t>Cristo dijo: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"Si el mundo os aborrece, sabed que a mi me ha aborrecido antes que a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vosotros. .. (Juan 15: 18.)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y también: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"Bienaventurado los que padecen persecución ... "(Mateo 5:10.)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¿Cual de los siguientes pensamientos puede fortalecerlo cuando los del mundo lo tratan mal?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a. "Mis padres no deberían tratarme así."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b. "Jesús también sufrió persecución y odio."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c. "Si las cosas siguen así, dejare de seguir a Cristo."</a:t>
            </a:r>
          </a:p>
        </p:txBody>
      </p:sp>
    </p:spTree>
    <p:extLst>
      <p:ext uri="{BB962C8B-B14F-4D97-AF65-F5344CB8AC3E}">
        <p14:creationId xmlns:p14="http://schemas.microsoft.com/office/powerpoint/2010/main" val="1968434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7364" y="768927"/>
            <a:ext cx="10619509" cy="527858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11"/>
            </a:pPr>
            <a:r>
              <a:rPr lang="es-CL" dirty="0">
                <a:latin typeface="Arial Rounded MT Bold" panose="020F0704030504030204" pitchFamily="34" charset="0"/>
              </a:rPr>
              <a:t>¿Que trato puede esperar usted de algunos que son del mundo? Per_____________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¿Quien gobierna en este mundo?        _____________________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¿Quienes no son del mundo?         ______________________________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s-CL" dirty="0">
                <a:latin typeface="Arial Rounded MT Bold" panose="020F0704030504030204" pitchFamily="34" charset="0"/>
              </a:rPr>
              <a:t>Otro motivo que lo puede fortalecer al ser mal entendido y sufrir persecución es que este mundo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no</a:t>
            </a:r>
            <a:r>
              <a:rPr lang="es-CL" dirty="0">
                <a:latin typeface="Arial Rounded MT Bold" panose="020F0704030504030204" pitchFamily="34" charset="0"/>
              </a:rPr>
              <a:t> es nuestro hogar.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 Pablo dice: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 ... nuestra ciudadanía está en los cielos ... " (Filipenses 3:20.)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Aunque vivimos todavía en este mundo, no lo debemos ver mas como un hogar permanente, porque esperamos vivir para siempre en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 ______  ______________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s-CL" dirty="0">
                <a:latin typeface="Arial Rounded MT Bold" panose="020F0704030504030204" pitchFamily="34" charset="0"/>
              </a:rPr>
              <a:t>¿Donde esta nuestro verdadero hogar ?_____________________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938175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0491" y="644236"/>
            <a:ext cx="10785764" cy="552796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15"/>
            </a:pPr>
            <a:r>
              <a:rPr lang="es-CL" dirty="0">
                <a:latin typeface="Arial Rounded MT Bold" panose="020F0704030504030204" pitchFamily="34" charset="0"/>
              </a:rPr>
              <a:t> La Biblia dice que, a pesar de la enemistad de los del mundo: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 .. . de tal manera amó Dios al mundo, que ha dado a su Hijo unigénito..”          (Juan 3: 16.)</a:t>
            </a:r>
          </a:p>
          <a:p>
            <a:pPr marL="0" indent="0">
              <a:buNone/>
            </a:pPr>
            <a:r>
              <a:rPr lang="es-CL" sz="1400" dirty="0">
                <a:latin typeface="Arial Rounded MT Bold" panose="020F0704030504030204" pitchFamily="34" charset="0"/>
              </a:rPr>
              <a:t>Nota: En este </a:t>
            </a:r>
            <a:r>
              <a:rPr lang="es-CL" sz="1400" dirty="0" err="1">
                <a:latin typeface="Arial Rounded MT Bold" panose="020F0704030504030204" pitchFamily="34" charset="0"/>
              </a:rPr>
              <a:t>versiculo</a:t>
            </a:r>
            <a:r>
              <a:rPr lang="es-CL" sz="1400" dirty="0">
                <a:latin typeface="Arial Rounded MT Bold" panose="020F0704030504030204" pitchFamily="34" charset="0"/>
              </a:rPr>
              <a:t> la palabra "mundo" significa "a todos los seres humanos".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¿A quien ama Dios?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a. A todos los que están en el mundo.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b. A los que ya pertenecen a su familia, y a nadie mas.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c. a los que ya están en el cielo.</a:t>
            </a:r>
          </a:p>
          <a:p>
            <a:pPr marL="457200" indent="-457200">
              <a:buFont typeface="+mj-lt"/>
              <a:buAutoNum type="arabicPeriod" startAt="16"/>
            </a:pPr>
            <a:r>
              <a:rPr lang="es-CL" dirty="0">
                <a:latin typeface="Arial Rounded MT Bold" panose="020F0704030504030204" pitchFamily="34" charset="0"/>
              </a:rPr>
              <a:t>Es cierto: Dios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ama</a:t>
            </a:r>
            <a:r>
              <a:rPr lang="es-CL" dirty="0">
                <a:latin typeface="Arial Rounded MT Bold" panose="020F0704030504030204" pitchFamily="34" charset="0"/>
              </a:rPr>
              <a:t> a todos los seres humanos del mundo, a pesar del odio que ellos </a:t>
            </a:r>
            <a:r>
              <a:rPr lang="es-CL" dirty="0" err="1">
                <a:latin typeface="Arial Rounded MT Bold" panose="020F0704030504030204" pitchFamily="34" charset="0"/>
              </a:rPr>
              <a:t>Ie</a:t>
            </a:r>
            <a:r>
              <a:rPr lang="es-CL" dirty="0">
                <a:latin typeface="Arial Rounded MT Bold" panose="020F0704030504030204" pitchFamily="34" charset="0"/>
              </a:rPr>
              <a:t> tienen a Cristo y a sus seguidores.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Dios quiere librarnos del poder de este m_________ y de S __________</a:t>
            </a:r>
          </a:p>
        </p:txBody>
      </p:sp>
    </p:spTree>
    <p:extLst>
      <p:ext uri="{BB962C8B-B14F-4D97-AF65-F5344CB8AC3E}">
        <p14:creationId xmlns:p14="http://schemas.microsoft.com/office/powerpoint/2010/main" val="1140680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0490" y="810491"/>
            <a:ext cx="10619509" cy="532014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17"/>
            </a:pPr>
            <a:r>
              <a:rPr lang="es-CL" dirty="0">
                <a:latin typeface="Arial Rounded MT Bold" panose="020F0704030504030204" pitchFamily="34" charset="0"/>
              </a:rPr>
              <a:t>Si Dios ama a todos, ¿que debemos hacer?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a). Mostrar el amor de Dios por nuestra manera de vivir.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b). Permanecer solamente entre nuestros hermanos en Cristo y romper todo contacto con nuestros antiguos amigos.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c). Criticar severamente a los que no creen en Dios.</a:t>
            </a:r>
          </a:p>
          <a:p>
            <a:pPr marL="457200" indent="-457200">
              <a:buFont typeface="+mj-lt"/>
              <a:buAutoNum type="arabicPeriod" startAt="18"/>
            </a:pPr>
            <a:r>
              <a:rPr lang="es-CL" dirty="0">
                <a:latin typeface="Arial Rounded MT Bold" panose="020F0704030504030204" pitchFamily="34" charset="0"/>
              </a:rPr>
              <a:t>Pero, debemos mostrar el amor de Dios a todos, no solamente con palabras sino con lo que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hacemos</a:t>
            </a:r>
            <a:r>
              <a:rPr lang="es-CL" dirty="0">
                <a:latin typeface="Arial Rounded MT Bold" panose="020F0704030504030204" pitchFamily="34" charset="0"/>
              </a:rPr>
              <a:t>.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Donde esta nuestro verdadero hogar? _______________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Sin embargo debemos mostrar el amor de Dios tratando de mejorar las condiciones de vida de otros que viven en este m_________</a:t>
            </a:r>
          </a:p>
        </p:txBody>
      </p:sp>
    </p:spTree>
    <p:extLst>
      <p:ext uri="{BB962C8B-B14F-4D97-AF65-F5344CB8AC3E}">
        <p14:creationId xmlns:p14="http://schemas.microsoft.com/office/powerpoint/2010/main" val="1259968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8927" y="748145"/>
            <a:ext cx="10577946" cy="5278582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 startAt="19"/>
            </a:pPr>
            <a:r>
              <a:rPr lang="es-CL" dirty="0">
                <a:latin typeface="Arial Rounded MT Bold" panose="020F0704030504030204" pitchFamily="34" charset="0"/>
              </a:rPr>
              <a:t>Debemos mostrar el amor de Dios en lo que hacemos. El lugar donde esto es mas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notorio es el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hogar</a:t>
            </a:r>
            <a:r>
              <a:rPr lang="es-CL" dirty="0">
                <a:latin typeface="Arial Rounded MT Bold" panose="020F0704030504030204" pitchFamily="34" charset="0"/>
              </a:rPr>
              <a:t>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Por ejemplo, el ap6stol Pedro dice a de las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esposas</a:t>
            </a:r>
            <a:r>
              <a:rPr lang="es-CL" dirty="0">
                <a:latin typeface="Arial Rounded MT Bold" panose="020F0704030504030204" pitchFamily="34" charset="0"/>
              </a:rPr>
              <a:t> creyentes cuyos esposos son del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mundo y no se han convertido a Cristo aun:</a:t>
            </a:r>
          </a:p>
          <a:p>
            <a:pPr marL="0" indent="0">
              <a:buNone/>
            </a:pPr>
            <a:r>
              <a:rPr lang="es-CL" b="1" dirty="0">
                <a:latin typeface="Arial Rounded MT Bold" panose="020F0704030504030204" pitchFamily="34" charset="0"/>
              </a:rPr>
              <a:t>" ... mujeres, estad sujetas a vuestros maridos; para que </a:t>
            </a:r>
            <a:r>
              <a:rPr lang="es-CL" b="1" dirty="0" err="1">
                <a:latin typeface="Arial Rounded MT Bold" panose="020F0704030504030204" pitchFamily="34" charset="0"/>
              </a:rPr>
              <a:t>tambien</a:t>
            </a:r>
            <a:r>
              <a:rPr lang="es-CL" b="1" dirty="0">
                <a:latin typeface="Arial Rounded MT Bold" panose="020F0704030504030204" pitchFamily="34" charset="0"/>
              </a:rPr>
              <a:t> los que no</a:t>
            </a:r>
          </a:p>
          <a:p>
            <a:pPr marL="0" indent="0">
              <a:buNone/>
            </a:pPr>
            <a:r>
              <a:rPr lang="es-CL" b="1" dirty="0">
                <a:latin typeface="Arial Rounded MT Bold" panose="020F0704030504030204" pitchFamily="34" charset="0"/>
              </a:rPr>
              <a:t>creen a la palabra, sean ganados sin palabra por la conducta de sus esposas . ..</a:t>
            </a:r>
          </a:p>
          <a:p>
            <a:pPr marL="0" indent="0" algn="r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( 1 Pedro 3: 1.)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Ellas deben mostrar a sus maridos el amor de Dios no tanto por medio de palabras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sino por su con ___________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 startAt="20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¿Que trato desagradable podemos esperar de parte de algunos que son del mundo?</a:t>
            </a:r>
          </a:p>
          <a:p>
            <a:pPr marL="457200" indent="-457200" algn="r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______-____________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 A pesar de este trato, debemos mostrarles el amor de Dios no solo por nuestras  palabras sino por nuestra buena </a:t>
            </a:r>
            <a:r>
              <a:rPr lang="es-CL" dirty="0" err="1">
                <a:latin typeface="Arial Rounded MT Bold" panose="020F0704030504030204" pitchFamily="34" charset="0"/>
              </a:rPr>
              <a:t>co</a:t>
            </a:r>
            <a:r>
              <a:rPr lang="es-CL" dirty="0">
                <a:latin typeface="Arial Rounded MT Bold" panose="020F0704030504030204" pitchFamily="34" charset="0"/>
              </a:rPr>
              <a:t>__________</a:t>
            </a:r>
          </a:p>
        </p:txBody>
      </p:sp>
    </p:spTree>
    <p:extLst>
      <p:ext uri="{BB962C8B-B14F-4D97-AF65-F5344CB8AC3E}">
        <p14:creationId xmlns:p14="http://schemas.microsoft.com/office/powerpoint/2010/main" val="296624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7364" y="893617"/>
            <a:ext cx="10640291" cy="517467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 startAt="21"/>
            </a:pPr>
            <a:r>
              <a:rPr lang="es-CL" dirty="0">
                <a:latin typeface="Arial Rounded MT Bold" panose="020F0704030504030204" pitchFamily="34" charset="0"/>
              </a:rPr>
              <a:t>Pedro se refirió a las esposas cuyos maridos no eran de Cristo todavía. Veamos lo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que dice Pablo sobre otras relaciones dentro del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hogar</a:t>
            </a:r>
            <a:r>
              <a:rPr lang="es-CL" dirty="0">
                <a:latin typeface="Arial Rounded MT Bold" panose="020F0704030504030204" pitchFamily="34" charset="0"/>
              </a:rPr>
              <a:t>, y cómo debe ser nuestro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comportamiento como hijos de Dios.</a:t>
            </a:r>
          </a:p>
          <a:p>
            <a:pPr marL="457200" indent="-457200">
              <a:buFont typeface="+mj-lt"/>
              <a:buAutoNum type="alphaLcParenR"/>
            </a:pPr>
            <a:r>
              <a:rPr lang="es-CL" b="1" dirty="0">
                <a:latin typeface="Arial Rounded MT Bold" panose="020F0704030504030204" pitchFamily="34" charset="0"/>
              </a:rPr>
              <a:t> Maridos: " …deben amar a esposa como a sus mismos cuerpos. El que ama a su mujer, a si mismo se ama. .. (Efesios 5:28.)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¿como debe el marido amar y cuidar a su esposa?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Como a su propio __________</a:t>
            </a:r>
          </a:p>
          <a:p>
            <a:pPr marL="457200" indent="-457200">
              <a:buFont typeface="+mj-lt"/>
              <a:buAutoNum type="alphaLcParenR" startAt="2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Hijos: </a:t>
            </a:r>
            <a:r>
              <a:rPr lang="es-CL" dirty="0">
                <a:latin typeface="Arial Rounded MT Bold" panose="020F0704030504030204" pitchFamily="34" charset="0"/>
              </a:rPr>
              <a:t>"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… obedeced en el Señor a vuestros padres, porque esto es justo ...(Efesios 6: I.)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¿Que debe hacer el hijo? __________ a sus padres.</a:t>
            </a:r>
          </a:p>
          <a:p>
            <a:pPr marL="457200" indent="-457200">
              <a:buFont typeface="+mj-lt"/>
              <a:buAutoNum type="alphaLcParenR" startAt="3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Padres:</a:t>
            </a:r>
            <a:r>
              <a:rPr lang="es-CL" dirty="0">
                <a:latin typeface="Arial Rounded MT Bold" panose="020F0704030504030204" pitchFamily="34" charset="0"/>
              </a:rPr>
              <a:t> "Y  vosotros, padres, no provoquéis a ira a vuestros hijos, sino criadlos en disciplina y amonestación del Señor." (Efesios 6:4.)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¿cómo deben criar los padres a sus hijos? No provocarles a i_______ , sino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criarlos con d__________ y a_________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28292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07027" y="779318"/>
            <a:ext cx="10577945" cy="5299364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 startAt="22"/>
            </a:pPr>
            <a:r>
              <a:rPr lang="es-CL" dirty="0">
                <a:latin typeface="Arial Rounded MT Bold" panose="020F0704030504030204" pitchFamily="34" charset="0"/>
              </a:rPr>
              <a:t>¿Por que medio debemos mostrar el amor de Dios, además de las palabras?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Por nuestra c____________</a:t>
            </a:r>
          </a:p>
          <a:p>
            <a:pPr marL="457200" indent="-457200">
              <a:buFont typeface="+mj-lt"/>
              <a:buAutoNum type="arabicPeriod" startAt="23"/>
            </a:pPr>
            <a:r>
              <a:rPr lang="es-CL" dirty="0">
                <a:latin typeface="Arial Rounded MT Bold" panose="020F0704030504030204" pitchFamily="34" charset="0"/>
              </a:rPr>
              <a:t>Nuestro comportamiento en el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trabajo</a:t>
            </a:r>
            <a:r>
              <a:rPr lang="es-CL" dirty="0">
                <a:latin typeface="Arial Rounded MT Bold" panose="020F0704030504030204" pitchFamily="34" charset="0"/>
              </a:rPr>
              <a:t> también es importante.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Continua aquí la instrucción de Pablo a los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empleados</a:t>
            </a:r>
            <a:r>
              <a:rPr lang="es-CL" dirty="0">
                <a:latin typeface="Arial Rounded MT Bold" panose="020F0704030504030204" pitchFamily="34" charset="0"/>
              </a:rPr>
              <a:t> (esclavos): 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"Siervos, obedeced a vuestros amos terrenales con temor y temblor, con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sencillez de vuestro corazón, como a Cristo; ... sirviendo de buena voluntad,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como al Señor y no a los hombres. " (Efesios 6:5 y 7.)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En realidad ¿a quien sirve usted en el trabajo? No a su patrón, sino a _________</a:t>
            </a:r>
          </a:p>
          <a:p>
            <a:pPr marL="457200" indent="-457200">
              <a:buFont typeface="+mj-lt"/>
              <a:buAutoNum type="arabicPeriod" startAt="24"/>
            </a:pPr>
            <a:r>
              <a:rPr lang="es-CL" dirty="0">
                <a:latin typeface="Arial Rounded MT Bold" panose="020F0704030504030204" pitchFamily="34" charset="0"/>
              </a:rPr>
              <a:t> Luego, Pablo dice a los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patrones</a:t>
            </a:r>
            <a:r>
              <a:rPr lang="es-CL" dirty="0">
                <a:latin typeface="Arial Rounded MT Bold" panose="020F0704030504030204" pitchFamily="34" charset="0"/>
              </a:rPr>
              <a:t>: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 ... amos, haced con ellos lo mismo, dejando las amenazas, sabiendo que</a:t>
            </a:r>
          </a:p>
          <a:p>
            <a:pPr marL="0" indent="0">
              <a:buNone/>
            </a:pP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el Señor de ellos y vuestro esta en los cielos ... "(Efesios 6:9)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¿Como debe tratar un patrón a sus empleados?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a. Con justicia.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b. Con impaciencia.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c. Con parcialidad.</a:t>
            </a:r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02820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9709" y="789709"/>
            <a:ext cx="10557164" cy="5320146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25"/>
            </a:pPr>
            <a:r>
              <a:rPr lang="es-CL" dirty="0">
                <a:latin typeface="Arial Rounded MT Bold" panose="020F0704030504030204" pitchFamily="34" charset="0"/>
              </a:rPr>
              <a:t>¿Cuáles  de los siguientes casos son ejemplo de un comportamiento que demuestra el amor de Dios a otros?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(Marque mas de uno</a:t>
            </a:r>
            <a:r>
              <a:rPr lang="es-CL" dirty="0">
                <a:latin typeface="Arial Rounded MT Bold" panose="020F0704030504030204" pitchFamily="34" charset="0"/>
              </a:rPr>
              <a:t>.)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a. "Mama, te ayudare a lavar los platos.“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b. ''No me importa que mi esposa este cansada, debe hacer todo lo que </a:t>
            </a:r>
            <a:r>
              <a:rPr lang="es-CL" dirty="0" err="1">
                <a:latin typeface="Arial Rounded MT Bold" panose="020F0704030504030204" pitchFamily="34" charset="0"/>
              </a:rPr>
              <a:t>Ie</a:t>
            </a:r>
            <a:r>
              <a:rPr lang="es-CL" dirty="0">
                <a:latin typeface="Arial Rounded MT Bold" panose="020F0704030504030204" pitchFamily="34" charset="0"/>
              </a:rPr>
              <a:t> mando“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c. "Mi marido me reta mucho por seguir a Jesús, pero trato de no contestar con palabras amargas.“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d. "Vamos a llevar esta comida a la anciana vecina de enfrente."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e. "Ganaremos este partido aunque tengamos que jugar sucio."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f. "EI patrón </a:t>
            </a:r>
            <a:r>
              <a:rPr lang="es-CL" dirty="0" err="1">
                <a:latin typeface="Arial Rounded MT Bold" panose="020F0704030504030204" pitchFamily="34" charset="0"/>
              </a:rPr>
              <a:t>salio</a:t>
            </a:r>
            <a:r>
              <a:rPr lang="es-CL" dirty="0">
                <a:latin typeface="Arial Rounded MT Bold" panose="020F0704030504030204" pitchFamily="34" charset="0"/>
              </a:rPr>
              <a:t>: no trabajemos mas esta tarde."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g. "Mis empleados merecen un descanso extra este fin de semana."</a:t>
            </a:r>
          </a:p>
        </p:txBody>
      </p:sp>
    </p:spTree>
    <p:extLst>
      <p:ext uri="{BB962C8B-B14F-4D97-AF65-F5344CB8AC3E}">
        <p14:creationId xmlns:p14="http://schemas.microsoft.com/office/powerpoint/2010/main" val="592957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6582" y="727363"/>
            <a:ext cx="10702636" cy="5382491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 startAt="26"/>
            </a:pPr>
            <a:r>
              <a:rPr lang="es-CL" dirty="0">
                <a:latin typeface="Arial Rounded MT Bold" panose="020F0704030504030204" pitchFamily="34" charset="0"/>
              </a:rPr>
              <a:t> En el hogar, en el trabajo, en los estudios, en el deporte, y donde quiera que estemos, nuestro deber es mostrar el amor de Dios con palabras y con nuestro _____________</a:t>
            </a:r>
          </a:p>
          <a:p>
            <a:pPr marL="457200" indent="-457200" algn="just">
              <a:buFont typeface="+mj-lt"/>
              <a:buAutoNum type="arabicPeriod" startAt="27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¿Qué trato debemos esperar de algunos que son del mundo a pesar de nuestro buen comportamiento? ________________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Donde esta nuestro verdadero hogar?______________________</a:t>
            </a:r>
          </a:p>
          <a:p>
            <a:pPr marL="457200" indent="-457200" algn="just">
              <a:buFont typeface="+mj-lt"/>
              <a:buAutoNum type="arabicPeriod" startAt="28"/>
            </a:pPr>
            <a:r>
              <a:rPr lang="es-CL" dirty="0">
                <a:latin typeface="Arial Rounded MT Bold" panose="020F0704030504030204" pitchFamily="34" charset="0"/>
              </a:rPr>
              <a:t>Juan dice: </a:t>
            </a:r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 ... todo lo que hay en el mundo, los deseos de la carne (naturaleza vieja), los deseos de los ojos, y la vanagloria de la vida, no proviene del Padre, sino del mundo. " (1 Juan 2: 16)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Esto indica que el mundo es gobernado por ____________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54478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6582" y="706582"/>
            <a:ext cx="10702635" cy="546561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9"/>
            </a:pPr>
            <a:r>
              <a:rPr lang="es-CL" dirty="0">
                <a:latin typeface="Arial Rounded MT Bold" panose="020F0704030504030204" pitchFamily="34" charset="0"/>
              </a:rPr>
              <a:t>Es por ello que el hijo de Dios sigue siendo tentado. Por lo tanto, como aprendimos en la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Lección 9, cuando nos enfrentamos a la tentación, tenemos que so_____________ a Dios y r____________ a Satanás, para que h__________ de nosotros.</a:t>
            </a:r>
          </a:p>
          <a:p>
            <a:pPr marL="457200" indent="-457200">
              <a:buFont typeface="+mj-lt"/>
              <a:buAutoNum type="arabicPeriod" startAt="30"/>
            </a:pPr>
            <a:r>
              <a:rPr lang="es-CL" dirty="0">
                <a:latin typeface="Arial Rounded MT Bold" panose="020F0704030504030204" pitchFamily="34" charset="0"/>
              </a:rPr>
              <a:t>Repase el versículo memorizado en esta lección, con su cita. En vez de amar las cosas del mundo, podemos amar a aquel que, por su muerte en la cruz, nos libero del poder de este mundo y de Satanás.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¿A quien debemos amar? 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987492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404</TotalTime>
  <Words>1798</Words>
  <Application>Microsoft Office PowerPoint</Application>
  <PresentationFormat>Panorámica</PresentationFormat>
  <Paragraphs>129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Arial Rounded MT Bold</vt:lpstr>
      <vt:lpstr>Britannic Bold</vt:lpstr>
      <vt:lpstr>Garamond</vt:lpstr>
      <vt:lpstr>Wingdings</vt:lpstr>
      <vt:lpstr>Orgánico</vt:lpstr>
      <vt:lpstr>LECCIÓN 11 CÓMO VENCER AL MUNDO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LECCIÓN 6 LLENOS DEL ESPIRITU SANTO</dc:title>
  <dc:creator>Windows User</dc:creator>
  <cp:lastModifiedBy>lety</cp:lastModifiedBy>
  <cp:revision>49</cp:revision>
  <dcterms:created xsi:type="dcterms:W3CDTF">2020-05-08T00:50:31Z</dcterms:created>
  <dcterms:modified xsi:type="dcterms:W3CDTF">2020-07-17T22:06:10Z</dcterms:modified>
</cp:coreProperties>
</file>