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54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486" y="392088"/>
            <a:ext cx="8290395" cy="58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10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48" y="2157548"/>
            <a:ext cx="10818461" cy="353785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5337" y="351734"/>
            <a:ext cx="9909276" cy="1593797"/>
          </a:xfrm>
        </p:spPr>
        <p:txBody>
          <a:bodyPr>
            <a:normAutofit fontScale="90000"/>
          </a:bodyPr>
          <a:lstStyle/>
          <a:p>
            <a:r>
              <a:rPr lang="es-CL" dirty="0" smtClean="0"/>
              <a:t>Obedecer y agradar a Jesús no es lo mismo que agradar a los hombres. Ellos solamente ven nuestro exterior y </a:t>
            </a:r>
            <a:r>
              <a:rPr lang="es-CL" dirty="0" err="1" smtClean="0"/>
              <a:t>asi</a:t>
            </a:r>
            <a:r>
              <a:rPr lang="es-CL" dirty="0" smtClean="0"/>
              <a:t> nos juzgan: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4734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6578" y="1411567"/>
            <a:ext cx="11089533" cy="466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196093"/>
            <a:ext cx="8911687" cy="659941"/>
          </a:xfrm>
        </p:spPr>
        <p:txBody>
          <a:bodyPr/>
          <a:lstStyle/>
          <a:p>
            <a:r>
              <a:rPr lang="es-CL" b="1" dirty="0" smtClean="0"/>
              <a:t>Cristo, el Señor de nuestras obras</a:t>
            </a:r>
            <a:endParaRPr lang="es-C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856034"/>
            <a:ext cx="8915400" cy="5330757"/>
          </a:xfrm>
        </p:spPr>
        <p:txBody>
          <a:bodyPr>
            <a:normAutofit/>
          </a:bodyPr>
          <a:lstStyle/>
          <a:p>
            <a:r>
              <a:rPr lang="es-CL" sz="2000" dirty="0" smtClean="0"/>
              <a:t>21. Cristo murió y resucitó para ser nuestro Señor. Decir que él es nuestro Señor no debe ser solamente asunte de palabras, porque Cristo dijo que los que pensaban así:</a:t>
            </a:r>
          </a:p>
          <a:p>
            <a:pPr marL="0" indent="0">
              <a:buNone/>
            </a:pPr>
            <a:r>
              <a:rPr lang="es-CL" sz="2000" i="1" dirty="0" smtClean="0"/>
              <a:t>¿Por qué me llamáis Señor, Señor y no hacéis lo que yo digo?</a:t>
            </a:r>
          </a:p>
          <a:p>
            <a:pPr marL="0" indent="0">
              <a:buNone/>
            </a:pPr>
            <a:r>
              <a:rPr lang="es-CL" sz="2000" i="1" dirty="0" smtClean="0"/>
              <a:t>Lucas 6:46</a:t>
            </a:r>
          </a:p>
          <a:p>
            <a:pPr marL="0" indent="0">
              <a:buNone/>
            </a:pPr>
            <a:r>
              <a:rPr lang="es-CL" sz="2000" i="1" dirty="0" smtClean="0"/>
              <a:t>De nada vale llamar “Señor” a Jesús si no _______________ lo que nos ______________________.</a:t>
            </a:r>
          </a:p>
          <a:p>
            <a:pPr marL="0" indent="0">
              <a:buNone/>
            </a:pPr>
            <a:r>
              <a:rPr lang="es-CL" sz="2000" i="1" dirty="0" smtClean="0"/>
              <a:t>  22. Tenemos que llevar nuestros pensamientos y palabra a la  práctica haciendo lo que el Señor dice. El espera de nosotros:</a:t>
            </a:r>
          </a:p>
          <a:p>
            <a:pPr marL="457200" indent="-457200">
              <a:buFont typeface="+mj-lt"/>
              <a:buAutoNum type="alphaLcPeriod"/>
            </a:pPr>
            <a:r>
              <a:rPr lang="es-CL" sz="2000" i="1" dirty="0" smtClean="0"/>
              <a:t>Palabras y nada más.</a:t>
            </a:r>
          </a:p>
          <a:p>
            <a:pPr marL="457200" indent="-457200">
              <a:buFont typeface="+mj-lt"/>
              <a:buAutoNum type="alphaLcPeriod"/>
            </a:pPr>
            <a:r>
              <a:rPr lang="es-CL" sz="2000" i="1" dirty="0" smtClean="0"/>
              <a:t>Pensamientos y nada más.</a:t>
            </a:r>
          </a:p>
          <a:p>
            <a:pPr marL="457200" indent="-457200">
              <a:buFont typeface="+mj-lt"/>
              <a:buAutoNum type="alphaLcPeriod"/>
            </a:pPr>
            <a:r>
              <a:rPr lang="es-CL" sz="2000" i="1" dirty="0" smtClean="0"/>
              <a:t>Obras también </a:t>
            </a:r>
            <a:endParaRPr lang="es-CL" sz="2000" i="1" dirty="0"/>
          </a:p>
        </p:txBody>
      </p:sp>
    </p:spTree>
    <p:extLst>
      <p:ext uri="{BB962C8B-B14F-4D97-AF65-F5344CB8AC3E}">
        <p14:creationId xmlns:p14="http://schemas.microsoft.com/office/powerpoint/2010/main" val="160267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28800" y="447471"/>
            <a:ext cx="9675812" cy="5642043"/>
          </a:xfrm>
        </p:spPr>
        <p:txBody>
          <a:bodyPr>
            <a:normAutofit/>
          </a:bodyPr>
          <a:lstStyle/>
          <a:p>
            <a:r>
              <a:rPr lang="es-CL" sz="2000" dirty="0" smtClean="0"/>
              <a:t>25. Lorenzo siente el llamado de Jesús para ayudar a su vecina, una viuda viejita, que necesita urgentemente a alguien que cultive su huerto.</a:t>
            </a:r>
          </a:p>
          <a:p>
            <a:endParaRPr lang="es-CL" sz="2000" dirty="0"/>
          </a:p>
          <a:p>
            <a:endParaRPr lang="es-CL" sz="2000" dirty="0" smtClean="0"/>
          </a:p>
          <a:p>
            <a:endParaRPr lang="es-CL" sz="2000" dirty="0"/>
          </a:p>
          <a:p>
            <a:endParaRPr lang="es-CL" sz="2000" dirty="0" smtClean="0"/>
          </a:p>
          <a:p>
            <a:endParaRPr lang="es-CL" sz="2000" dirty="0"/>
          </a:p>
          <a:p>
            <a:endParaRPr lang="es-CL" sz="2000" dirty="0" smtClean="0"/>
          </a:p>
          <a:p>
            <a:endParaRPr lang="es-CL" sz="2000" dirty="0"/>
          </a:p>
          <a:p>
            <a:pPr marL="457200" indent="-457200">
              <a:buFont typeface="+mj-lt"/>
              <a:buAutoNum type="alphaLcParenR"/>
            </a:pPr>
            <a:r>
              <a:rPr lang="es-CL" sz="2000" dirty="0" smtClean="0"/>
              <a:t>¿En cuál dibujo piensa Lorenzo en algo bueno?.............Dibujo:________</a:t>
            </a:r>
          </a:p>
          <a:p>
            <a:pPr marL="457200" indent="-457200">
              <a:buFont typeface="+mj-lt"/>
              <a:buAutoNum type="alphaLcParenR"/>
            </a:pPr>
            <a:r>
              <a:rPr lang="es-CL" sz="2000" dirty="0" smtClean="0"/>
              <a:t>¿En cuál dibujo habla de hacer lo bueno? ………………Dibujo:________</a:t>
            </a:r>
          </a:p>
          <a:p>
            <a:pPr marL="457200" indent="-457200">
              <a:buFont typeface="+mj-lt"/>
              <a:buAutoNum type="alphaLcParenR"/>
            </a:pPr>
            <a:r>
              <a:rPr lang="es-CL" sz="2000" dirty="0" smtClean="0"/>
              <a:t>¿En cuál dibujo lleva sus pensamientos y sus …………….Dibujo:________</a:t>
            </a:r>
          </a:p>
          <a:p>
            <a:pPr marL="0" indent="0">
              <a:buNone/>
            </a:pPr>
            <a:r>
              <a:rPr lang="es-CL" sz="2000" dirty="0" smtClean="0"/>
              <a:t>Palabras a una acción, o sea una buena obra? </a:t>
            </a:r>
          </a:p>
          <a:p>
            <a:endParaRPr lang="es-CL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575880"/>
            <a:ext cx="8785652" cy="244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2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1381" y="3576709"/>
            <a:ext cx="2671063" cy="89203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625" y="1788428"/>
            <a:ext cx="10701601" cy="323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6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312825"/>
            <a:ext cx="8911687" cy="737762"/>
          </a:xfrm>
        </p:spPr>
        <p:txBody>
          <a:bodyPr/>
          <a:lstStyle/>
          <a:p>
            <a:pPr algn="ctr"/>
            <a:r>
              <a:rPr lang="es-CL" b="1" dirty="0" smtClean="0"/>
              <a:t>Lección 5:La familia de Dios</a:t>
            </a:r>
            <a:endParaRPr lang="es-C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45140" y="1050587"/>
            <a:ext cx="10259472" cy="5369668"/>
          </a:xfrm>
        </p:spPr>
        <p:txBody>
          <a:bodyPr>
            <a:noAutofit/>
          </a:bodyPr>
          <a:lstStyle/>
          <a:p>
            <a:r>
              <a:rPr lang="es-CL" dirty="0" smtClean="0"/>
              <a:t>2. Cualquier padre normal siente mucho cariño por sus hijos y los cuida ¿no es cierto?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smtClean="0"/>
              <a:t>En los siguiente dibujos, ¿Cuál debe ser la respuesta del padre a su hija?</a:t>
            </a:r>
          </a:p>
          <a:p>
            <a:pPr marL="0" indent="0">
              <a:buNone/>
            </a:pPr>
            <a:r>
              <a:rPr lang="es-CL" dirty="0" smtClean="0"/>
              <a:t>¿La del dibujo A,B o C?  La del dibujo_______.</a:t>
            </a:r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127" y="1515888"/>
            <a:ext cx="8568103" cy="361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9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03898" y="894945"/>
            <a:ext cx="9500714" cy="5016277"/>
          </a:xfrm>
        </p:spPr>
        <p:txBody>
          <a:bodyPr/>
          <a:lstStyle/>
          <a:p>
            <a:r>
              <a:rPr lang="es-CL" dirty="0" smtClean="0"/>
              <a:t>8. Si un hijo de Dios no sabe dónde ni cómo conseguir su ropa y comida, pero recuerda que su Padre Celestial sabe sus necesidades, ¿qué debe hacer?</a:t>
            </a:r>
          </a:p>
          <a:p>
            <a:r>
              <a:rPr lang="es-CL" dirty="0" smtClean="0"/>
              <a:t>    A) confiar en Dios      </a:t>
            </a:r>
            <a:r>
              <a:rPr lang="es-CL" dirty="0"/>
              <a:t> </a:t>
            </a:r>
            <a:r>
              <a:rPr lang="es-CL" dirty="0" smtClean="0"/>
              <a:t>        B) Estar muy preocupado.         C) Salir a robar.</a:t>
            </a:r>
          </a:p>
          <a:p>
            <a:endParaRPr lang="es-CL" dirty="0"/>
          </a:p>
          <a:p>
            <a:r>
              <a:rPr lang="es-CL" dirty="0" smtClean="0"/>
              <a:t>14. </a:t>
            </a:r>
            <a:endParaRPr lang="es-CL" dirty="0"/>
          </a:p>
        </p:txBody>
      </p:sp>
      <p:sp>
        <p:nvSpPr>
          <p:cNvPr id="4" name="Cubo 3"/>
          <p:cNvSpPr/>
          <p:nvPr/>
        </p:nvSpPr>
        <p:spPr>
          <a:xfrm>
            <a:off x="2276272" y="1712068"/>
            <a:ext cx="233464" cy="233464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Cubo 4"/>
          <p:cNvSpPr/>
          <p:nvPr/>
        </p:nvSpPr>
        <p:spPr>
          <a:xfrm>
            <a:off x="5116749" y="1712068"/>
            <a:ext cx="291830" cy="233464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Cubo 5"/>
          <p:cNvSpPr/>
          <p:nvPr/>
        </p:nvSpPr>
        <p:spPr>
          <a:xfrm>
            <a:off x="8657617" y="1712068"/>
            <a:ext cx="272374" cy="233464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736" y="2762655"/>
            <a:ext cx="8997323" cy="347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9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7762"/>
          </a:xfrm>
        </p:spPr>
        <p:txBody>
          <a:bodyPr/>
          <a:lstStyle/>
          <a:p>
            <a:pPr algn="ctr"/>
            <a:r>
              <a:rPr lang="es-CL" b="1" dirty="0" smtClean="0"/>
              <a:t>Nuevos hermanos</a:t>
            </a:r>
            <a:endParaRPr lang="es-C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1614791"/>
            <a:ext cx="8915400" cy="4296431"/>
          </a:xfrm>
        </p:spPr>
        <p:txBody>
          <a:bodyPr/>
          <a:lstStyle/>
          <a:p>
            <a:r>
              <a:rPr lang="es-CL" dirty="0" smtClean="0"/>
              <a:t>17.¿Qué hermosa relación tiene usted con el Creador del universo! ¿No es cierto? Usted puede decir a Dios: “Padre” (o como dice un niño “Papá”) y él le dice a usted “Hijo </a:t>
            </a:r>
            <a:r>
              <a:rPr lang="es-CL" dirty="0" err="1" smtClean="0"/>
              <a:t>mio</a:t>
            </a:r>
            <a:r>
              <a:rPr lang="es-CL" dirty="0" smtClean="0"/>
              <a:t>”</a:t>
            </a:r>
          </a:p>
          <a:p>
            <a:pPr marL="0" indent="0">
              <a:buNone/>
            </a:pPr>
            <a:r>
              <a:rPr lang="es-CL" dirty="0" smtClean="0"/>
              <a:t>Pero en la familia de Dios, no sólo tenemos un </a:t>
            </a:r>
            <a:r>
              <a:rPr lang="es-CL" b="1" dirty="0" smtClean="0"/>
              <a:t>padre </a:t>
            </a:r>
            <a:r>
              <a:rPr lang="es-CL" dirty="0" smtClean="0"/>
              <a:t>si no también </a:t>
            </a:r>
            <a:r>
              <a:rPr lang="es-CL" b="1" dirty="0" smtClean="0"/>
              <a:t>hermanos.  </a:t>
            </a:r>
            <a:r>
              <a:rPr lang="es-CL" dirty="0" smtClean="0"/>
              <a:t>¿</a:t>
            </a:r>
            <a:r>
              <a:rPr lang="es-CL" dirty="0" err="1" smtClean="0"/>
              <a:t>Quiene</a:t>
            </a:r>
            <a:r>
              <a:rPr lang="es-CL" dirty="0" smtClean="0"/>
              <a:t> son nuestros nuevos hermanos?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A) Todos los que viven en el mismo </a:t>
            </a:r>
            <a:r>
              <a:rPr lang="es-CL" dirty="0" err="1" smtClean="0"/>
              <a:t>pais</a:t>
            </a:r>
            <a:r>
              <a:rPr lang="es-CL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B) Todos lo que tienen los mismos padres.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C) Todos los que recibieron a Cristo como Salvados y Señor.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8270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20630" y="778213"/>
            <a:ext cx="9383982" cy="5133009"/>
          </a:xfrm>
        </p:spPr>
        <p:txBody>
          <a:bodyPr/>
          <a:lstStyle/>
          <a:p>
            <a:r>
              <a:rPr lang="es-CL" dirty="0" smtClean="0"/>
              <a:t>24. Jesús dijo que debemos amar como él ama, a todos, no solamente a los que nos son agradables. Entonces, ¿a quiénes de los siguientes hermanos debemos amar?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A) Solamente a los que no son agradables y no a los desagradables.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B) Solamente a quienes nos tratan bien y no a quienes nos tratan mal.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C) A todos, incluso a los no gratos.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7410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26. El amor se expresa de muchas formas. Por ejemplo, en el caso del padre que dio a su hija pescado y pan. ¿qué hará esa hija por amor a su hermanito que también tiene hambre?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A) Lo compartirá con su hermanito.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B) lo guardará solamente para ella.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C) Mentirá diciendo que no tiene nada para compartir.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4395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544749"/>
            <a:ext cx="8915400" cy="5366473"/>
          </a:xfrm>
        </p:spPr>
        <p:txBody>
          <a:bodyPr/>
          <a:lstStyle/>
          <a:p>
            <a:r>
              <a:rPr lang="es-CL" dirty="0" smtClean="0"/>
              <a:t>Pescado y pan son sólo dos ejemplos de las muchas bendiciones que nuestro Padre nos da y que debemos compartir con los demás. La siguiente lista contiene otros ejemplos, no solo </a:t>
            </a:r>
            <a:r>
              <a:rPr lang="es-CL" dirty="0" err="1" smtClean="0"/>
              <a:t>materiaes</a:t>
            </a:r>
            <a:r>
              <a:rPr lang="es-CL" dirty="0" smtClean="0"/>
              <a:t> sino también espirituales, de cómo compartir en amor con su hermano.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A) Ayudarle cuando esté necesitado.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B) Compartir malas noticias para desanimarlo.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C) Compartir buenas noticias para animarlo.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D) Criticarlo por su manera de vivir.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E) Perdonarlo aunque nos haya ofendido varia veces.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F) Pasar la mañana cuidando a los hijos de una madre atareada.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L" dirty="0" smtClean="0"/>
              <a:t>G) Ayudar a un padre de familia en su búsqueda de trabajo.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72525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7668" y="1749358"/>
            <a:ext cx="11462084" cy="282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5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84</TotalTime>
  <Words>688</Words>
  <Application>Microsoft Office PowerPoint</Application>
  <PresentationFormat>Panorámica</PresentationFormat>
  <Paragraphs>63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Wingdings</vt:lpstr>
      <vt:lpstr>Wingdings 3</vt:lpstr>
      <vt:lpstr>Espiral</vt:lpstr>
      <vt:lpstr>Presentación de PowerPoint</vt:lpstr>
      <vt:lpstr>Obedecer y agradar a Jesús no es lo mismo que agradar a los hombres. Ellos solamente ven nuestro exterior y asi nos juzgan:</vt:lpstr>
      <vt:lpstr>Presentación de PowerPoint</vt:lpstr>
      <vt:lpstr>Cristo, el Señor de nuestras obras</vt:lpstr>
      <vt:lpstr>Presentación de PowerPoint</vt:lpstr>
      <vt:lpstr>Presentación de PowerPoint</vt:lpstr>
      <vt:lpstr>Lección 5:La familia de Dios</vt:lpstr>
      <vt:lpstr>Presentación de PowerPoint</vt:lpstr>
      <vt:lpstr>Nuevos hermanos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Windows User</cp:lastModifiedBy>
  <cp:revision>17</cp:revision>
  <dcterms:created xsi:type="dcterms:W3CDTF">2020-04-24T18:34:51Z</dcterms:created>
  <dcterms:modified xsi:type="dcterms:W3CDTF">2020-04-24T19:59:11Z</dcterms:modified>
</cp:coreProperties>
</file>